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E2299-A7FF-234F-93B3-D05FE7BF15A6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358AC-2C99-884E-A6E7-0CAAF44435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part of the PLAT</a:t>
            </a:r>
            <a:r>
              <a:rPr lang="en-US" baseline="0" dirty="0" smtClean="0"/>
              <a:t> implementation Carrie and Lisa will attend 2 PD sessions a term. As well as this they will run 2 PD sessions a term at school. I want you to think about what areas you would like covered and whether you want separate sessions such as infant and upper or another type of format.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Assessment for: teacher use inferences about student progress to inform teaching</a:t>
            </a:r>
          </a:p>
          <a:p>
            <a:r>
              <a:rPr lang="en-US" dirty="0" smtClean="0"/>
              <a:t>Assessment as : students reflect on and monitor own progress to inform their future learning goals</a:t>
            </a:r>
          </a:p>
          <a:p>
            <a:r>
              <a:rPr lang="en-US" dirty="0" smtClean="0"/>
              <a:t>Assessment</a:t>
            </a:r>
            <a:r>
              <a:rPr lang="en-US" baseline="0" dirty="0" smtClean="0"/>
              <a:t> of : teachers use evidence of student learning to make </a:t>
            </a:r>
            <a:r>
              <a:rPr lang="en-US" baseline="0" dirty="0" err="1" smtClean="0"/>
              <a:t>judgements</a:t>
            </a:r>
            <a:r>
              <a:rPr lang="en-US" baseline="0" dirty="0" smtClean="0"/>
              <a:t> on student achievement goals and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DEECD</a:t>
            </a:r>
            <a:r>
              <a:rPr lang="en-US" baseline="0" dirty="0" smtClean="0"/>
              <a:t> website includes </a:t>
            </a:r>
          </a:p>
          <a:p>
            <a:r>
              <a:rPr lang="en-US" baseline="0" dirty="0" smtClean="0"/>
              <a:t>Early numeracy interview – where to from the interview</a:t>
            </a:r>
          </a:p>
          <a:p>
            <a:r>
              <a:rPr lang="en-US" baseline="0" dirty="0" smtClean="0"/>
              <a:t>Fractions and decimals interview ,  Scaffolding numeracy in the middle years</a:t>
            </a:r>
          </a:p>
          <a:p>
            <a:r>
              <a:rPr lang="en-US" baseline="0" dirty="0" smtClean="0"/>
              <a:t>Common misunderstandings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– can provide complex,</a:t>
            </a:r>
            <a:r>
              <a:rPr lang="en-US" baseline="0" dirty="0" smtClean="0"/>
              <a:t> insightful, and credible reasons to explain, their idea, fact</a:t>
            </a:r>
          </a:p>
          <a:p>
            <a:r>
              <a:rPr lang="en-US" baseline="0" dirty="0" smtClean="0"/>
              <a:t>Interpret – can interpret a question, problem situation etc.</a:t>
            </a:r>
          </a:p>
          <a:p>
            <a:r>
              <a:rPr lang="en-US" baseline="0" dirty="0" smtClean="0"/>
              <a:t>Apply – can apply knowledge in diverse, authentic and realistic situations</a:t>
            </a:r>
          </a:p>
          <a:p>
            <a:r>
              <a:rPr lang="en-US" baseline="0" dirty="0" smtClean="0"/>
              <a:t>Perspective – can justify their idea and test their theories</a:t>
            </a:r>
          </a:p>
          <a:p>
            <a:r>
              <a:rPr lang="en-US" baseline="0" dirty="0" smtClean="0"/>
              <a:t>Empathy – Can appreciate others perspective, ideas</a:t>
            </a:r>
          </a:p>
          <a:p>
            <a:r>
              <a:rPr lang="en-US" baseline="0" dirty="0" smtClean="0"/>
              <a:t>Self knowledge – can question own ideas, admit ignorance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Maximize each students growth and individual success by meeting each student where he/she is and assisting in the learning process.</a:t>
            </a:r>
          </a:p>
          <a:p>
            <a:r>
              <a:rPr lang="en-US" dirty="0" smtClean="0"/>
              <a:t>Cater for differing abilities</a:t>
            </a:r>
            <a:r>
              <a:rPr lang="en-US" baseline="0" dirty="0" smtClean="0"/>
              <a:t> in same class</a:t>
            </a:r>
          </a:p>
          <a:p>
            <a:r>
              <a:rPr lang="en-US" baseline="0" dirty="0" smtClean="0"/>
              <a:t>We need to know our students. This is related to </a:t>
            </a:r>
            <a:r>
              <a:rPr lang="en-US" baseline="0" dirty="0" err="1" smtClean="0"/>
              <a:t>Polt</a:t>
            </a:r>
            <a:r>
              <a:rPr lang="en-US" baseline="0" dirty="0" smtClean="0"/>
              <a:t> where the learner is at the centre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discussion we have with children is vital. This includes the use of correct mathematical language and understanding of the task or question. </a:t>
            </a:r>
          </a:p>
          <a:p>
            <a:r>
              <a:rPr lang="en-US" dirty="0" smtClean="0"/>
              <a:t>Make connections to the learning through appropriate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Indicators</a:t>
            </a:r>
            <a:r>
              <a:rPr lang="en-US" baseline="0" dirty="0" smtClean="0"/>
              <a:t> of progress inform teachers of the progress </a:t>
            </a:r>
            <a:r>
              <a:rPr lang="en-US" baseline="0" dirty="0" err="1" smtClean="0"/>
              <a:t>chn</a:t>
            </a:r>
            <a:r>
              <a:rPr lang="en-US" baseline="0" dirty="0" smtClean="0"/>
              <a:t> should be making and the types of learning and teaching experiences appropriate for further progress to occur. (use these as part of ongoing assessment and monitoring</a:t>
            </a:r>
          </a:p>
          <a:p>
            <a:r>
              <a:rPr lang="en-US" baseline="0" dirty="0" smtClean="0"/>
              <a:t>Within each indicator of progress the continuum presents illustrations that are designed to determine where students are in their mathematical thinking and uncover any misconceptions present.</a:t>
            </a:r>
          </a:p>
          <a:p>
            <a:r>
              <a:rPr lang="en-US" baseline="0" dirty="0" smtClean="0"/>
              <a:t>Teaching strategies and activities are designed to support conceptual understanding building from the student’s existing ideas. These ideas do not represent a unit plan or whole class lesson they are best read with a student/group of students in mind.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358AC-2C99-884E-A6E7-0CAAF444358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30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FCA9FB94-B973-8341-A861-7C5CD6F48C10}" type="datetimeFigureOut">
              <a:rPr lang="en-US" smtClean="0"/>
              <a:pPr/>
              <a:t>11/22/10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8694E1E-A5D8-D545-B83B-55CB18F3A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cintosh%20HD:Applications:Safari.app" TargetMode="External"/><Relationship Id="rId4" Type="http://schemas.openxmlformats.org/officeDocument/2006/relationships/hyperlink" Target="http://cms.curriculum.edu.au/assessment/at/matrix.asp" TargetMode="External"/><Relationship Id="rId5" Type="http://schemas.openxmlformats.org/officeDocument/2006/relationships/hyperlink" Target="http://www.esd112.org:80/smerc/mpat_detail.cfm" TargetMode="External"/><Relationship Id="rId6" Type="http://schemas.openxmlformats.org/officeDocument/2006/relationships/hyperlink" Target="http://csf.vcaa.vic.edu.au/ma/ksma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Maths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Newcomb Park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1182562">
            <a:off x="5033101" y="4878584"/>
            <a:ext cx="252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Rhonda Santuccione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value activity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5613" y="3200400"/>
            <a:ext cx="79740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List down some of your favorite activities  ( Some you have done before)</a:t>
            </a:r>
          </a:p>
          <a:p>
            <a:endParaRPr lang="en-US" sz="3200" dirty="0" smtClean="0"/>
          </a:p>
          <a:p>
            <a:r>
              <a:rPr lang="en-US" sz="3200" dirty="0" smtClean="0"/>
              <a:t>Choose a game or activity and adapt it to be more open - ended or more challenging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3716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PLANNING A UNIT OF WORK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362200"/>
            <a:ext cx="6858000" cy="37240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 algn="just">
              <a:buFont typeface="Arial"/>
              <a:buChar char="•"/>
            </a:pPr>
            <a:r>
              <a:rPr lang="en-US" sz="2000" dirty="0" smtClean="0"/>
              <a:t>Choose your topic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How long do you want it to go for? (1 or 2 weeks?)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How many sessions will you have?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Look at your assessment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Look at the continuum and progression points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Plan from point of need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Include different types of lessons </a:t>
            </a:r>
            <a:r>
              <a:rPr lang="en-US" sz="2000" dirty="0" err="1" smtClean="0"/>
              <a:t>e.g</a:t>
            </a:r>
            <a:r>
              <a:rPr lang="en-US" sz="2000" dirty="0" smtClean="0"/>
              <a:t> open ended tasks, games, skills, ICT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Have I included appropriate assessment activities?</a:t>
            </a:r>
          </a:p>
          <a:p>
            <a:pPr algn="just">
              <a:buFont typeface="Arial"/>
              <a:buChar char="•"/>
            </a:pPr>
            <a:r>
              <a:rPr lang="en-US" sz="2000" dirty="0" smtClean="0"/>
              <a:t>Have I included correct mathematical language?</a:t>
            </a:r>
          </a:p>
          <a:p>
            <a:pPr algn="just">
              <a:buFont typeface="Arial"/>
              <a:buChar char="•"/>
            </a:pPr>
            <a:endParaRPr lang="en-US" dirty="0" smtClean="0"/>
          </a:p>
          <a:p>
            <a:pPr algn="just"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planning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am I unsure about in teaching mathematics?</a:t>
            </a:r>
          </a:p>
          <a:p>
            <a:r>
              <a:rPr lang="en-US" dirty="0" smtClean="0"/>
              <a:t>What I would like to learn more about in the teaching of mathematics?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050" y="4826000"/>
            <a:ext cx="1739900" cy="157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Under each heading record the assessment you/your team use in mathematics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6600" y="2629624"/>
            <a:ext cx="2286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466" y="2491502"/>
            <a:ext cx="2743200" cy="224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program"/>
              </a:rPr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3388658"/>
          </a:xfrm>
        </p:spPr>
        <p:txBody>
          <a:bodyPr/>
          <a:lstStyle/>
          <a:p>
            <a:r>
              <a:rPr lang="en-US" dirty="0" smtClean="0">
                <a:hlinkClick r:id="rId4" tooltip="assessment"/>
              </a:rPr>
              <a:t>http://cms.curriculum.edu.au/assessment/at/matrix.asp</a:t>
            </a:r>
            <a:endParaRPr lang="en-US" dirty="0" smtClean="0"/>
          </a:p>
          <a:p>
            <a:pPr lvl="0"/>
            <a:r>
              <a:rPr lang="en-AU" u="sng" dirty="0" smtClean="0">
                <a:hlinkClick r:id="rId5"/>
              </a:rPr>
              <a:t>http://www.esd112.org:80/smerc/mpat_detail.cfm</a:t>
            </a:r>
            <a:endParaRPr lang="en-AU" dirty="0" smtClean="0"/>
          </a:p>
          <a:p>
            <a:pPr lvl="0"/>
            <a:r>
              <a:rPr lang="en-AU" u="sng" dirty="0" smtClean="0">
                <a:hlinkClick r:id="rId6"/>
              </a:rPr>
              <a:t>http://csf.vcaa.vic.edu.au/ma/ksma.htm</a:t>
            </a:r>
            <a:endParaRPr lang="en-A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762000"/>
            <a:ext cx="7716838" cy="563880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endParaRPr lang="en-AU" sz="1730" dirty="0" smtClean="0"/>
          </a:p>
          <a:p>
            <a:pPr lvl="0">
              <a:buNone/>
            </a:pPr>
            <a:endParaRPr lang="en-AU" sz="1730" dirty="0" smtClean="0"/>
          </a:p>
          <a:p>
            <a:pPr lvl="0">
              <a:buFont typeface="Arial"/>
              <a:buChar char="•"/>
            </a:pPr>
            <a:r>
              <a:rPr lang="en-AU" dirty="0" smtClean="0">
                <a:solidFill>
                  <a:srgbClr val="FFFF00"/>
                </a:solidFill>
              </a:rPr>
              <a:t>A student who really understand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C</a:t>
            </a:r>
            <a:r>
              <a:rPr lang="en-AU" dirty="0" smtClean="0"/>
              <a:t>an explain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C</a:t>
            </a:r>
            <a:r>
              <a:rPr lang="en-AU" dirty="0" smtClean="0"/>
              <a:t>an interpret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C</a:t>
            </a:r>
            <a:r>
              <a:rPr lang="en-AU" dirty="0" smtClean="0"/>
              <a:t>an apply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S</a:t>
            </a:r>
            <a:r>
              <a:rPr lang="en-AU" dirty="0" err="1" smtClean="0"/>
              <a:t>ees</a:t>
            </a:r>
            <a:r>
              <a:rPr lang="en-AU" dirty="0" smtClean="0"/>
              <a:t> in perspective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D</a:t>
            </a:r>
            <a:r>
              <a:rPr lang="en-AU" dirty="0" err="1" smtClean="0"/>
              <a:t>emonstrates</a:t>
            </a:r>
            <a:r>
              <a:rPr lang="en-AU" dirty="0" smtClean="0"/>
              <a:t> empathy</a:t>
            </a:r>
          </a:p>
          <a:p>
            <a:pPr lvl="0">
              <a:buFont typeface="Arial"/>
              <a:buChar char="•"/>
            </a:pPr>
            <a:r>
              <a:rPr lang="en-US" dirty="0" smtClean="0"/>
              <a:t>R</a:t>
            </a:r>
            <a:r>
              <a:rPr lang="en-AU" dirty="0" err="1" smtClean="0"/>
              <a:t>eveals</a:t>
            </a:r>
            <a:r>
              <a:rPr lang="en-AU" dirty="0" smtClean="0"/>
              <a:t> self </a:t>
            </a:r>
            <a:r>
              <a:rPr lang="en-US" dirty="0" smtClean="0"/>
              <a:t>–</a:t>
            </a:r>
            <a:r>
              <a:rPr lang="en-AU" dirty="0" smtClean="0"/>
              <a:t> knowledge</a:t>
            </a:r>
          </a:p>
          <a:p>
            <a:pPr lvl="0">
              <a:buFont typeface="Arial"/>
              <a:buChar char="•"/>
            </a:pPr>
            <a:r>
              <a:rPr lang="en-AU" sz="1600" dirty="0" smtClean="0"/>
              <a:t>(Grant Wiggins and Jay </a:t>
            </a:r>
            <a:r>
              <a:rPr lang="en-AU" sz="1600" dirty="0" err="1" smtClean="0"/>
              <a:t>McTighe</a:t>
            </a:r>
            <a:r>
              <a:rPr lang="en-AU" sz="1600" dirty="0" smtClean="0"/>
              <a:t> 1998)</a:t>
            </a:r>
          </a:p>
          <a:p>
            <a:pPr lvl="0">
              <a:buFont typeface="Arial"/>
              <a:buChar char="•"/>
            </a:pPr>
            <a:endParaRPr lang="en-AU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2788" y="1182469"/>
            <a:ext cx="76962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Six Facets of Understanding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33400"/>
            <a:ext cx="6934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Differentiated Curriculum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118176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-theory based on premise that instructional approaches should vary and be adapted in relation to individual and diverse students in classroom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752600"/>
            <a:ext cx="68326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152400"/>
            <a:ext cx="683260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achieve this in a Math class?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2788" y="3124200"/>
            <a:ext cx="78978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Know where the children are at</a:t>
            </a:r>
          </a:p>
          <a:p>
            <a:pPr>
              <a:buFontTx/>
              <a:buChar char="-"/>
            </a:pPr>
            <a:r>
              <a:rPr lang="en-US" sz="2400" dirty="0" smtClean="0"/>
              <a:t>Choose relevant/ appropriate learning tasks</a:t>
            </a:r>
          </a:p>
          <a:p>
            <a:pPr>
              <a:buFontTx/>
              <a:buChar char="-"/>
            </a:pPr>
            <a:r>
              <a:rPr lang="en-US" sz="2400" dirty="0" smtClean="0"/>
              <a:t> Explicit teaching</a:t>
            </a:r>
          </a:p>
          <a:p>
            <a:pPr>
              <a:buFontTx/>
              <a:buChar char="-"/>
            </a:pPr>
            <a:r>
              <a:rPr lang="en-US" sz="2400" dirty="0" smtClean="0"/>
              <a:t>Focused lessons</a:t>
            </a:r>
          </a:p>
          <a:p>
            <a:pPr>
              <a:buFontTx/>
              <a:buChar char="-"/>
            </a:pPr>
            <a:r>
              <a:rPr lang="en-US" sz="2400" dirty="0" smtClean="0"/>
              <a:t>Flexible groupings ( Use the one hour lesson planner as a guide)</a:t>
            </a:r>
          </a:p>
          <a:p>
            <a:pPr>
              <a:buFontTx/>
              <a:buChar char="-"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Standards and progression points</a:t>
            </a:r>
          </a:p>
          <a:p>
            <a:r>
              <a:rPr lang="en-US" dirty="0" smtClean="0"/>
              <a:t>Indicators of progress</a:t>
            </a:r>
          </a:p>
          <a:p>
            <a:r>
              <a:rPr lang="en-US" dirty="0" smtClean="0"/>
              <a:t>Focused observation and diagnostic tasks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 Developmental Continuum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650</TotalTime>
  <Words>702</Words>
  <Application>Microsoft Macintosh PowerPoint</Application>
  <PresentationFormat>On-screen Show (4:3)</PresentationFormat>
  <Paragraphs>81</Paragraphs>
  <Slides>11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Sky</vt:lpstr>
      <vt:lpstr>Maths Newcomb Park</vt:lpstr>
      <vt:lpstr>PD planning 2009</vt:lpstr>
      <vt:lpstr>ASSESSMENT</vt:lpstr>
      <vt:lpstr>Assessment</vt:lpstr>
      <vt:lpstr>Slide 5</vt:lpstr>
      <vt:lpstr>Slide 6</vt:lpstr>
      <vt:lpstr>Slide 7</vt:lpstr>
      <vt:lpstr>How can we achieve this in a Math class?</vt:lpstr>
      <vt:lpstr>Mathematics Developmental Continuum</vt:lpstr>
      <vt:lpstr>Place value activity</vt:lpstr>
      <vt:lpstr>Slide 11</vt:lpstr>
    </vt:vector>
  </TitlesOfParts>
  <Company>WPS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Maths Newcomb Park</dc:title>
  <dc:creator>Rhonda Santuccione</dc:creator>
  <cp:lastModifiedBy>DEECD</cp:lastModifiedBy>
  <cp:revision>9</cp:revision>
  <dcterms:created xsi:type="dcterms:W3CDTF">2010-11-22T04:44:34Z</dcterms:created>
  <dcterms:modified xsi:type="dcterms:W3CDTF">2010-11-22T04:45:55Z</dcterms:modified>
</cp:coreProperties>
</file>